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1" r:id="rId5"/>
    <p:sldId id="259" r:id="rId6"/>
    <p:sldId id="260" r:id="rId7"/>
    <p:sldId id="262" r:id="rId8"/>
    <p:sldId id="267" r:id="rId9"/>
    <p:sldId id="270" r:id="rId10"/>
    <p:sldId id="268" r:id="rId11"/>
    <p:sldId id="269" r:id="rId12"/>
    <p:sldId id="264" r:id="rId13"/>
    <p:sldId id="266"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4" d="100"/>
          <a:sy n="74" d="100"/>
        </p:scale>
        <p:origin x="171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IQ"/>
          </a:p>
        </p:txBody>
      </p:sp>
      <p:sp>
        <p:nvSpPr>
          <p:cNvPr id="4" name="Date Placeholder 3"/>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Date Placeholder 2"/>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2F3133-1B2A-430B-A4AA-3E0FFCF6ECEF}" type="datetimeFigureOut">
              <a:rPr lang="ar-IQ" smtClean="0"/>
              <a:pPr/>
              <a:t>05/04/1446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BEF9290-CAE3-4832-8048-437D3EBD027E}"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A2F3133-1B2A-430B-A4AA-3E0FFCF6ECEF}" type="datetimeFigureOut">
              <a:rPr lang="ar-IQ" smtClean="0"/>
              <a:pPr/>
              <a:t>05/04/1446</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BEF9290-CAE3-4832-8048-437D3EBD027E}"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5"/>
            <a:ext cx="8424936" cy="720079"/>
          </a:xfrm>
        </p:spPr>
        <p:txBody>
          <a:bodyPr>
            <a:normAutofit fontScale="90000"/>
          </a:bodyPr>
          <a:lstStyle/>
          <a:p>
            <a:r>
              <a:rPr lang="ar-IQ" dirty="0"/>
              <a:t>تلوث المدن</a:t>
            </a:r>
          </a:p>
        </p:txBody>
      </p:sp>
      <p:sp>
        <p:nvSpPr>
          <p:cNvPr id="3" name="Subtitle 2"/>
          <p:cNvSpPr>
            <a:spLocks noGrp="1"/>
          </p:cNvSpPr>
          <p:nvPr>
            <p:ph type="subTitle" idx="1"/>
          </p:nvPr>
        </p:nvSpPr>
        <p:spPr>
          <a:xfrm>
            <a:off x="251520" y="908720"/>
            <a:ext cx="8712968" cy="5949280"/>
          </a:xfrm>
        </p:spPr>
        <p:txBody>
          <a:bodyPr>
            <a:normAutofit fontScale="47500" lnSpcReduction="20000"/>
          </a:bodyPr>
          <a:lstStyle/>
          <a:p>
            <a:r>
              <a:rPr lang="ar-IQ" sz="4600" dirty="0">
                <a:solidFill>
                  <a:schemeClr val="tx1"/>
                </a:solidFill>
              </a:rPr>
              <a:t>الضبخنة:</a:t>
            </a:r>
            <a:r>
              <a:rPr lang="en-US" sz="4600" dirty="0">
                <a:solidFill>
                  <a:schemeClr val="tx1"/>
                </a:solidFill>
              </a:rPr>
              <a:t>SMOG </a:t>
            </a:r>
            <a:endParaRPr lang="ar-IQ" sz="5800" b="1" dirty="0">
              <a:solidFill>
                <a:schemeClr val="tx1"/>
              </a:solidFill>
            </a:endParaRPr>
          </a:p>
          <a:p>
            <a:endParaRPr lang="ar-IQ" sz="4400" b="1" dirty="0">
              <a:solidFill>
                <a:schemeClr val="tx1"/>
              </a:solidFill>
            </a:endParaRPr>
          </a:p>
          <a:p>
            <a:r>
              <a:rPr lang="ar-IQ" sz="4400" b="1" dirty="0">
                <a:solidFill>
                  <a:schemeClr val="tx1"/>
                </a:solidFill>
              </a:rPr>
              <a:t>تعتبر المناطق الحضرية الأكثر عرضة للتلوث الهوائي وخاصة من المصادر الصناعية مثل</a:t>
            </a:r>
          </a:p>
          <a:p>
            <a:r>
              <a:rPr lang="ar-IQ" sz="4400" b="1" dirty="0">
                <a:solidFill>
                  <a:schemeClr val="tx1"/>
                </a:solidFill>
              </a:rPr>
              <a:t>النقل والتصنيع ومحطات توليد الطاقة. وأحد أكثر مشاآل التلوث شيوعا في المناطق الحضرية</a:t>
            </a:r>
          </a:p>
          <a:p>
            <a:r>
              <a:rPr lang="ar-IQ" sz="4400" b="1" dirty="0">
                <a:solidFill>
                  <a:schemeClr val="tx1"/>
                </a:solidFill>
              </a:rPr>
              <a:t>والذي يتشكل عند تفاعل (</a:t>
            </a:r>
            <a:r>
              <a:rPr lang="en-US" sz="4400" b="1" dirty="0">
                <a:solidFill>
                  <a:srgbClr val="FF0000"/>
                </a:solidFill>
              </a:rPr>
              <a:t>smog = smoke +fog) </a:t>
            </a:r>
            <a:r>
              <a:rPr lang="ar-IQ" sz="4400" b="1" dirty="0">
                <a:solidFill>
                  <a:srgbClr val="FF0000"/>
                </a:solidFill>
              </a:rPr>
              <a:t>هي ظاهرة الضبخنة </a:t>
            </a:r>
            <a:r>
              <a:rPr lang="ar-IQ" sz="4400" b="1" dirty="0">
                <a:solidFill>
                  <a:schemeClr val="tx1"/>
                </a:solidFill>
              </a:rPr>
              <a:t>أو الدخان المضبب</a:t>
            </a:r>
          </a:p>
          <a:p>
            <a:r>
              <a:rPr lang="ar-IQ" sz="4400" b="1" dirty="0">
                <a:solidFill>
                  <a:schemeClr val="tx1"/>
                </a:solidFill>
              </a:rPr>
              <a:t>الدخان المنبعث من السيارات ومحطات الطاقة مع أشعة الشمس ومكونات الهواء الأخرى مثل</a:t>
            </a:r>
          </a:p>
          <a:p>
            <a:r>
              <a:rPr lang="en-US" sz="4400" b="1" dirty="0">
                <a:solidFill>
                  <a:schemeClr val="tx1"/>
                </a:solidFill>
              </a:rPr>
              <a:t>(</a:t>
            </a:r>
            <a:r>
              <a:rPr lang="ar-IQ" sz="4400" b="1" dirty="0">
                <a:solidFill>
                  <a:schemeClr val="tx1"/>
                </a:solidFill>
              </a:rPr>
              <a:t>بخار الماء.</a:t>
            </a:r>
          </a:p>
          <a:p>
            <a:endParaRPr lang="ar-IQ" sz="4400" b="1" dirty="0">
              <a:solidFill>
                <a:schemeClr val="tx1"/>
              </a:solidFill>
            </a:endParaRPr>
          </a:p>
          <a:p>
            <a:r>
              <a:rPr lang="ar-IQ" sz="4400" b="1" dirty="0">
                <a:solidFill>
                  <a:schemeClr val="tx1"/>
                </a:solidFill>
              </a:rPr>
              <a:t> 1--الضبخنة الكيموضوئية أو الضبخنة البنية</a:t>
            </a:r>
          </a:p>
          <a:p>
            <a:r>
              <a:rPr lang="ar-IQ" sz="4400" b="1" dirty="0">
                <a:solidFill>
                  <a:schemeClr val="tx1"/>
                </a:solidFill>
              </a:rPr>
              <a:t>والتي ينتج عنها غاز الأوزون، تتشكل هذه الظاهرة نتيجة لبعض </a:t>
            </a:r>
            <a:r>
              <a:rPr lang="en-US" sz="4400" b="1" dirty="0">
                <a:solidFill>
                  <a:srgbClr val="FF0000"/>
                </a:solidFill>
              </a:rPr>
              <a:t>or brown smog</a:t>
            </a:r>
            <a:r>
              <a:rPr lang="en-US" sz="4400" b="1" dirty="0">
                <a:solidFill>
                  <a:schemeClr val="tx1"/>
                </a:solidFill>
              </a:rPr>
              <a:t>) photochemical smog </a:t>
            </a:r>
          </a:p>
          <a:p>
            <a:r>
              <a:rPr lang="ar-IQ" sz="4400" b="1" dirty="0">
                <a:solidFill>
                  <a:schemeClr val="tx1"/>
                </a:solidFill>
              </a:rPr>
              <a:t>التفاعلات الكيميائية المعقّدة والتي يدخل فيها أآكسيد النتروجين والهايدروكربون مع وجود أشعة الشمس وبخار الماء وغياب الرياح. لكن ظاهرة تشكل غاز الأوزون مؤقتة وتحدث فقط في الصيف وخلال ساعات النهار.</a:t>
            </a:r>
          </a:p>
          <a:p>
            <a:r>
              <a:rPr lang="ar-IQ" sz="4400" b="1" dirty="0">
                <a:solidFill>
                  <a:schemeClr val="tx1"/>
                </a:solidFill>
              </a:rPr>
              <a:t>2-هي ظاهرة تحدث في الشتاء (</a:t>
            </a:r>
            <a:r>
              <a:rPr lang="en-US" sz="4400" b="1" dirty="0">
                <a:solidFill>
                  <a:srgbClr val="FF0000"/>
                </a:solidFill>
              </a:rPr>
              <a:t>Industrial or gray smog ) </a:t>
            </a:r>
            <a:r>
              <a:rPr lang="ar-IQ" sz="4400" b="1" dirty="0">
                <a:solidFill>
                  <a:schemeClr val="tx1"/>
                </a:solidFill>
              </a:rPr>
              <a:t>الضبخنة الصناعية أو الرمادية</a:t>
            </a:r>
          </a:p>
          <a:p>
            <a:r>
              <a:rPr lang="ar-IQ" sz="4400" b="1" dirty="0">
                <a:solidFill>
                  <a:schemeClr val="tx1"/>
                </a:solidFill>
              </a:rPr>
              <a:t>عند تفاعل ثاني أآسيد الكبريت وبخار الماء، وينتج عن هذه الظاهرة حامض الكبريت المحمول</a:t>
            </a:r>
          </a:p>
          <a:p>
            <a:r>
              <a:rPr lang="ar-IQ" sz="4400" b="1" dirty="0">
                <a:solidFill>
                  <a:schemeClr val="tx1"/>
                </a:solidFill>
              </a:rPr>
              <a:t>في الهواء. تعتبر الضبخنة الصناعية أكثر تأثيرا على الصحة من الضبخنة الكيموضوئية. لقد</a:t>
            </a:r>
          </a:p>
          <a:p>
            <a:r>
              <a:rPr lang="ar-IQ" sz="4400" b="1" dirty="0">
                <a:solidFill>
                  <a:schemeClr val="tx1"/>
                </a:solidFill>
              </a:rPr>
              <a:t>. أدت هذه الظاهرة إلى هلاك عدد من الناس عام 1952 في لندن وفي بنسلفانيا عام </a:t>
            </a:r>
            <a:r>
              <a:rPr lang="en-US" sz="4400" b="1" dirty="0">
                <a:solidFill>
                  <a:schemeClr val="tx1"/>
                </a:solidFill>
              </a:rPr>
              <a:t>5</a:t>
            </a:r>
            <a:r>
              <a:rPr lang="ar-IQ" sz="4400" b="1" dirty="0">
                <a:solidFill>
                  <a:schemeClr val="tx1"/>
                </a:solidFill>
              </a:rPr>
              <a:t>194</a:t>
            </a:r>
            <a:endParaRPr lang="ar-IQ"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EC913-399E-3361-3096-C898EFD99598}"/>
              </a:ext>
            </a:extLst>
          </p:cNvPr>
          <p:cNvSpPr>
            <a:spLocks noGrp="1"/>
          </p:cNvSpPr>
          <p:nvPr>
            <p:ph type="title"/>
          </p:nvPr>
        </p:nvSpPr>
        <p:spPr>
          <a:xfrm>
            <a:off x="457200" y="274638"/>
            <a:ext cx="8229600" cy="13002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5F26E73-8BAA-B074-026D-2A75FA88210F}"/>
              </a:ext>
            </a:extLst>
          </p:cNvPr>
          <p:cNvSpPr>
            <a:spLocks noGrp="1"/>
          </p:cNvSpPr>
          <p:nvPr>
            <p:ph idx="1"/>
          </p:nvPr>
        </p:nvSpPr>
        <p:spPr>
          <a:xfrm>
            <a:off x="-108520" y="404664"/>
            <a:ext cx="9145016" cy="6552728"/>
          </a:xfrm>
        </p:spPr>
        <p:txBody>
          <a:bodyPr>
            <a:normAutofit fontScale="77500" lnSpcReduction="20000"/>
          </a:bodyPr>
          <a:lstStyle/>
          <a:p>
            <a:br>
              <a:rPr lang="ar-IQ" dirty="0"/>
            </a:br>
            <a:r>
              <a:rPr lang="ar-IQ" dirty="0"/>
              <a:t> -</a:t>
            </a:r>
            <a:r>
              <a:rPr lang="ar-IQ" dirty="0">
                <a:solidFill>
                  <a:srgbClr val="7030A0"/>
                </a:solidFill>
              </a:rPr>
              <a:t>7الغبار الصناعي   </a:t>
            </a:r>
            <a:r>
              <a:rPr lang="en-US" dirty="0">
                <a:solidFill>
                  <a:srgbClr val="7030A0"/>
                </a:solidFill>
              </a:rPr>
              <a:t> </a:t>
            </a:r>
            <a:r>
              <a:rPr lang="ar-IQ" dirty="0">
                <a:solidFill>
                  <a:srgbClr val="7030A0"/>
                </a:solidFill>
              </a:rPr>
              <a:t>       </a:t>
            </a:r>
            <a:r>
              <a:rPr lang="en-US" dirty="0">
                <a:solidFill>
                  <a:srgbClr val="7030A0"/>
                </a:solidFill>
              </a:rPr>
              <a:t>Artificial Dust</a:t>
            </a:r>
            <a:br>
              <a:rPr lang="en-US" dirty="0"/>
            </a:br>
            <a:r>
              <a:rPr lang="ar-IQ" dirty="0"/>
              <a:t>يصدر من نشاط الصناعات المختلفة مثل صناعة الإسمنت والجبس والآجر، وعند تقطيع أحجار المرمر لإنتاج قطع البناء وتقطيع جذوع الأشجار في إنتاج الخشب وغيرها ، مما يتسبب عنه تطاير كميات كبيرة من جسيمات دقيقة في الهواء ، وتنطلق من العديد من الصناعات المعدنية جسيمات تكون أدق حجما" عادة" وتتألف إما من دقائق المعدن نفسه والتي تنتج عن عمليات القطع أو الصقل وغير ذلك ، أو تكون متكونة من أملاح المعدن كما هو الحال في صناعة البطاريات السائلة التي تبعث عنها دقائق أوكسيد الرصاص أو كبرياتاته   </a:t>
            </a:r>
          </a:p>
          <a:p>
            <a:r>
              <a:rPr lang="ar-IQ" dirty="0"/>
              <a:t>  -</a:t>
            </a:r>
            <a:r>
              <a:rPr lang="ar-IQ" dirty="0">
                <a:solidFill>
                  <a:srgbClr val="7030A0"/>
                </a:solidFill>
              </a:rPr>
              <a:t>8حبوب اللقاح  </a:t>
            </a:r>
            <a:r>
              <a:rPr lang="en-US" dirty="0">
                <a:solidFill>
                  <a:srgbClr val="7030A0"/>
                </a:solidFill>
              </a:rPr>
              <a:t> </a:t>
            </a:r>
            <a:r>
              <a:rPr lang="ar-IQ" dirty="0">
                <a:solidFill>
                  <a:srgbClr val="7030A0"/>
                </a:solidFill>
              </a:rPr>
              <a:t>  (</a:t>
            </a:r>
            <a:r>
              <a:rPr lang="en-US" dirty="0">
                <a:solidFill>
                  <a:srgbClr val="7030A0"/>
                </a:solidFill>
              </a:rPr>
              <a:t>Pollen Grains) </a:t>
            </a:r>
            <a:br>
              <a:rPr lang="en-US" dirty="0"/>
            </a:br>
            <a:r>
              <a:rPr lang="ar-IQ" dirty="0"/>
              <a:t>يلاحظ في موسم الربيع كثر ة الجسيمات التي تنطلق من النباتات الزهرية التي هي حبوب اللقاح ، وتمتاز دقائقها بكبر حجمها وقد يتعرض بعض السكان إلى أعراض حالات من الحساسية الجلدية أو تورم العينين أو رشح الأنف وغيرها.                                                  </a:t>
            </a:r>
            <a:br>
              <a:rPr lang="ar-IQ" dirty="0"/>
            </a:br>
            <a:r>
              <a:rPr lang="ar-IQ" dirty="0">
                <a:solidFill>
                  <a:srgbClr val="0070C0"/>
                </a:solidFill>
              </a:rPr>
              <a:t>يوجد في الهواء كذلك عدد من المواد تأخذ شكل جزيئات أو جسيمات أو حبيبات كالأسبست الذي يسبب مرض الأسبيستوس </a:t>
            </a:r>
            <a:r>
              <a:rPr lang="en-US" dirty="0">
                <a:solidFill>
                  <a:srgbClr val="0070C0"/>
                </a:solidFill>
              </a:rPr>
              <a:t>Asbestos </a:t>
            </a:r>
            <a:r>
              <a:rPr lang="ar-IQ" dirty="0">
                <a:solidFill>
                  <a:srgbClr val="0070C0"/>
                </a:solidFill>
              </a:rPr>
              <a:t>وسرطان الرئة الذي ينتشر بين عمال المصانع والمناجم ، كما توجد أشكال أخرى للضباب الدخاني ، ففي فصل الشتاء وعند تواجد تركيزات عالية من ثاني أوكسيد الكربون  </a:t>
            </a:r>
            <a:r>
              <a:rPr lang="en-US" dirty="0">
                <a:solidFill>
                  <a:srgbClr val="0070C0"/>
                </a:solidFill>
              </a:rPr>
              <a:t>CO2 </a:t>
            </a:r>
            <a:r>
              <a:rPr lang="ar-IQ" dirty="0">
                <a:solidFill>
                  <a:srgbClr val="0070C0"/>
                </a:solidFill>
              </a:rPr>
              <a:t>والهايدروكربونات يتكون الضباب الدخاني المعروف بضباب لندن (</a:t>
            </a:r>
            <a:r>
              <a:rPr lang="en-US" dirty="0">
                <a:solidFill>
                  <a:srgbClr val="0070C0"/>
                </a:solidFill>
              </a:rPr>
              <a:t>London Fog) </a:t>
            </a:r>
            <a:r>
              <a:rPr lang="ar-IQ" dirty="0">
                <a:solidFill>
                  <a:srgbClr val="0070C0"/>
                </a:solidFill>
              </a:rPr>
              <a:t>وفي فصل الصيف وعند توفر أكاسيد النتروجين والهايدروكاربونات والإشعاع الشمسي الحاد فيتكون نوع آخر يدعى بالضباب الأسود الضوء كيمياوي </a:t>
            </a:r>
            <a:r>
              <a:rPr lang="en-US" dirty="0">
                <a:solidFill>
                  <a:srgbClr val="0070C0"/>
                </a:solidFill>
              </a:rPr>
              <a:t> </a:t>
            </a:r>
            <a:r>
              <a:rPr lang="ar-IQ" dirty="0">
                <a:solidFill>
                  <a:srgbClr val="0070C0"/>
                </a:solidFill>
              </a:rPr>
              <a:t>                    .</a:t>
            </a:r>
            <a:r>
              <a:rPr lang="en-US" dirty="0">
                <a:solidFill>
                  <a:srgbClr val="0070C0"/>
                </a:solidFill>
              </a:rPr>
              <a:t> Photochemical</a:t>
            </a:r>
          </a:p>
          <a:p>
            <a:endParaRPr lang="en-US" dirty="0"/>
          </a:p>
        </p:txBody>
      </p:sp>
    </p:spTree>
    <p:extLst>
      <p:ext uri="{BB962C8B-B14F-4D97-AF65-F5344CB8AC3E}">
        <p14:creationId xmlns:p14="http://schemas.microsoft.com/office/powerpoint/2010/main" val="3631822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DB4A-4ACB-C7F4-DE62-B9B110EB4CF5}"/>
              </a:ext>
            </a:extLst>
          </p:cNvPr>
          <p:cNvSpPr>
            <a:spLocks noGrp="1"/>
          </p:cNvSpPr>
          <p:nvPr>
            <p:ph type="title"/>
          </p:nvPr>
        </p:nvSpPr>
        <p:spPr>
          <a:xfrm flipV="1">
            <a:off x="539552" y="0"/>
            <a:ext cx="8229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9C3800E-6A20-CD92-820F-FF2A4D0DF608}"/>
              </a:ext>
            </a:extLst>
          </p:cNvPr>
          <p:cNvSpPr>
            <a:spLocks noGrp="1"/>
          </p:cNvSpPr>
          <p:nvPr>
            <p:ph idx="1"/>
          </p:nvPr>
        </p:nvSpPr>
        <p:spPr>
          <a:xfrm>
            <a:off x="0" y="332656"/>
            <a:ext cx="9036496" cy="6480720"/>
          </a:xfrm>
        </p:spPr>
        <p:txBody>
          <a:bodyPr>
            <a:normAutofit fontScale="62500" lnSpcReduction="20000"/>
          </a:bodyPr>
          <a:lstStyle/>
          <a:p>
            <a:r>
              <a:rPr lang="ar-IQ" sz="3800" dirty="0">
                <a:solidFill>
                  <a:srgbClr val="0070C0"/>
                </a:solidFill>
              </a:rPr>
              <a:t>هنالك علاقة بين نوعية هذه الدقائقيات وقطرها وتأثيرها في البيئة وفي صحة الإنسان كما أشير اليه سابقا                    </a:t>
            </a:r>
            <a:r>
              <a:rPr lang="en-US" dirty="0"/>
              <a:t> </a:t>
            </a:r>
            <a:r>
              <a:rPr lang="ar-IQ" dirty="0"/>
              <a:t>.</a:t>
            </a:r>
            <a:br>
              <a:rPr lang="ar-IQ" dirty="0"/>
            </a:br>
            <a:r>
              <a:rPr lang="ar-IQ" dirty="0"/>
              <a:t>ومن وجهة نظر التلوث الهوائي فأن الدقائق الأكثر أهمية هي تلك التي يتراوح قطرها بين   ( 0,1 – 10) ميكرون التي تكون تقريبا" بحجم البكتريا والتي لا تميزها العين المجردة ، حيث أن عين الإنسان يمكن أن تميز الدقائق التي قطرها يزيد عن 100 ميكرون.</a:t>
            </a:r>
            <a:br>
              <a:rPr lang="ar-IQ" dirty="0"/>
            </a:br>
            <a:r>
              <a:rPr lang="ar-IQ" dirty="0"/>
              <a:t>أن الجزيئات هي أصغر من واحد ميكرون تنتج على الأكثر من تكثف المواد المتبخرة بعد الإحتراق ، أما الدقائق الأكبر من 10 ميكرون فأنها تنتج على الأكثر من العمليات الآلية مثل الطحن والبرد</a:t>
            </a:r>
            <a:r>
              <a:rPr lang="en-US" dirty="0"/>
              <a:t>.</a:t>
            </a:r>
            <a:r>
              <a:rPr lang="ar-IQ" dirty="0"/>
              <a:t>                    </a:t>
            </a:r>
          </a:p>
          <a:p>
            <a:r>
              <a:rPr lang="ar-IQ" dirty="0"/>
              <a:t>هنالك بعض الصعوبات المرتبطة بتقييم خصائص الدقائقيات ، حيث قد يتوقف نوع الضرر على حجم تلك الدقائقيات في حين يعود الضرر الآخر لسميتها ، وتتلخص التأثيرات التي تحدثها الدقائقيات على الظروف الجوية والمحلية وعلى الكائنات الحية كونها تعمل على حجب أشعة الشمس ، وكذلك تعمل على خفض درجات الحرارة عند سطح الأرض ، كما إنها تساهم في تجهيز أنوية للتكثف ، مما يزيد ظهور الضباب والأمطار في المدن. </a:t>
            </a:r>
            <a:endParaRPr lang="en-US" dirty="0"/>
          </a:p>
          <a:p>
            <a:r>
              <a:rPr lang="en-US" dirty="0"/>
              <a:t> </a:t>
            </a:r>
            <a:r>
              <a:rPr lang="ar-IQ" dirty="0"/>
              <a:t>   </a:t>
            </a:r>
            <a:r>
              <a:rPr lang="ar-IQ" dirty="0">
                <a:solidFill>
                  <a:srgbClr val="0070C0"/>
                </a:solidFill>
              </a:rPr>
              <a:t>كما أن هذه الدقائقيات تسبب ضررا" لصحة الإنسان والحيوان خاصة في الجهاز التنفسي والأمراض الجلدية وأمراض العيون فضلا" عن تأثيراتها على النباتات ، حيث عند تراكمها على أوراقها تسبب تثبيط عملية النتح خلال سد الثغور ، وكذلك تقليل شدة الإضاءة التي تصل إلى النسيج المتوسط للأوراق مما يؤثر في عملية البناء الضوئي</a:t>
            </a:r>
            <a:r>
              <a:rPr lang="ar-IQ" dirty="0"/>
              <a:t>.                            </a:t>
            </a:r>
            <a:br>
              <a:rPr lang="ar-IQ" dirty="0"/>
            </a:br>
            <a:r>
              <a:rPr lang="en-US" dirty="0"/>
              <a:t> </a:t>
            </a:r>
            <a:endParaRPr lang="ar-IQ" dirty="0"/>
          </a:p>
          <a:p>
            <a:r>
              <a:rPr lang="ar-IQ" dirty="0"/>
              <a:t>شاركت التراكيز العالية للمواد الدقائقية في إحداث كوارث في تلوث الهواء والأجواء ، فقد بينت الدراسات الوقائية وجود الأرتباط الوثيق بين معدلات الوقايات من أمراض الجهاز التنفسي ( كالربو والإلتهاب الشعبي والإنتفاخ الرئوي وغيرها) ، وبين معدل مستوى تركيز الدقائقيات في المناطق السكنية . ولوحظ الآثار الصحية تحدث عندما يفوق المعدل السنوي للمواد الدقائقية عن 80 مايكروغرام لكل متر مكعب واحد ، ويعتمد سلوك الملوثات على حجم الدقائق والزمن الذي تحتاجه للإستقرار في الأجواء ، فالدقائق التي يزيد حجمها عن 50 ميكرون تكون خطورتها التلوثية قصيرة الأمد</a:t>
            </a:r>
            <a:r>
              <a:rPr lang="en-US" dirty="0"/>
              <a:t>.</a:t>
            </a:r>
            <a:endParaRPr lang="ar-IQ" dirty="0"/>
          </a:p>
          <a:p>
            <a:endParaRPr lang="en-US" dirty="0"/>
          </a:p>
        </p:txBody>
      </p:sp>
    </p:spTree>
    <p:extLst>
      <p:ext uri="{BB962C8B-B14F-4D97-AF65-F5344CB8AC3E}">
        <p14:creationId xmlns:p14="http://schemas.microsoft.com/office/powerpoint/2010/main" val="1160012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212" y="-315416"/>
            <a:ext cx="8229600" cy="130026"/>
          </a:xfrm>
        </p:spPr>
        <p:txBody>
          <a:bodyPr>
            <a:normAutofit fontScale="90000"/>
          </a:bodyPr>
          <a:lstStyle/>
          <a:p>
            <a:endParaRPr lang="ar-IQ" dirty="0"/>
          </a:p>
        </p:txBody>
      </p:sp>
      <p:sp>
        <p:nvSpPr>
          <p:cNvPr id="3" name="Content Placeholder 2"/>
          <p:cNvSpPr>
            <a:spLocks noGrp="1"/>
          </p:cNvSpPr>
          <p:nvPr>
            <p:ph idx="1"/>
          </p:nvPr>
        </p:nvSpPr>
        <p:spPr>
          <a:xfrm>
            <a:off x="107504" y="188640"/>
            <a:ext cx="8928992" cy="6408712"/>
          </a:xfrm>
        </p:spPr>
        <p:txBody>
          <a:bodyPr>
            <a:normAutofit fontScale="32500" lnSpcReduction="20000"/>
          </a:bodyPr>
          <a:lstStyle/>
          <a:p>
            <a:r>
              <a:rPr lang="ar-IQ" sz="6200" b="1" dirty="0">
                <a:solidFill>
                  <a:srgbClr val="7030A0"/>
                </a:solidFill>
              </a:rPr>
              <a:t>يمكن تصنيف الجسيمات تبعاا لحجمها الى ما يلي:</a:t>
            </a:r>
            <a:endParaRPr lang="ar-IQ" sz="12300" b="1" dirty="0">
              <a:solidFill>
                <a:srgbClr val="7030A0"/>
              </a:solidFill>
            </a:endParaRPr>
          </a:p>
          <a:p>
            <a:r>
              <a:rPr lang="ar-IQ" sz="5500" b="1" dirty="0"/>
              <a:t>1) </a:t>
            </a:r>
            <a:r>
              <a:rPr lang="ar-IQ" sz="5500" b="1" dirty="0">
                <a:solidFill>
                  <a:srgbClr val="FF0000"/>
                </a:solidFill>
              </a:rPr>
              <a:t>الجسيمات المتساقطة </a:t>
            </a:r>
            <a:r>
              <a:rPr lang="ar-IQ" sz="5500" b="1" dirty="0"/>
              <a:t>و هي تلك الدقائق التي ل تلبث أن تعود إلى الرض بعد اانطلقها من مصادرها بتأثير )</a:t>
            </a:r>
          </a:p>
          <a:p>
            <a:r>
              <a:rPr lang="ar-IQ" sz="5500" b="1" dirty="0"/>
              <a:t>الجاذبية الارضية، و يطلق عليها اسم الغبار الساقط. و يزيد قطر هذه الجسيمات عن عشرة ميكرومترات، و هذه الجسيمات لها  تاثير على العيون و المنشأت الصناعية و البنية و الممتلكات، و لها تأثير إخفيف على المجاري التنفسية للانسان لان إشعيرات</a:t>
            </a:r>
          </a:p>
          <a:p>
            <a:r>
              <a:rPr lang="ar-IQ" sz="5500" b="1" dirty="0"/>
              <a:t>الانف تعمل على حجز و ترسيب جزء كبير منها و إخااصة الجسيمات التي يزيد قطرها عن مائة ميكروميتر.</a:t>
            </a:r>
          </a:p>
          <a:p>
            <a:endParaRPr lang="ar-IQ" sz="5500" b="1" dirty="0"/>
          </a:p>
          <a:p>
            <a:endParaRPr lang="ar-IQ" sz="5500" b="1" dirty="0"/>
          </a:p>
          <a:p>
            <a:r>
              <a:rPr lang="en-US" sz="5500" b="1" dirty="0"/>
              <a:t> </a:t>
            </a:r>
          </a:p>
          <a:p>
            <a:r>
              <a:rPr lang="en-US" sz="5500" b="1" dirty="0"/>
              <a:t>(2) </a:t>
            </a:r>
            <a:r>
              <a:rPr lang="ar-IQ" sz="5500" b="1" dirty="0">
                <a:solidFill>
                  <a:srgbClr val="FF0000"/>
                </a:solidFill>
              </a:rPr>
              <a:t>الجسيمات العالقة الكلية </a:t>
            </a:r>
            <a:r>
              <a:rPr lang="ar-IQ" sz="5500" b="1" dirty="0"/>
              <a:t>: يرمز لهذه الجسيمات بالرمز</a:t>
            </a:r>
            <a:r>
              <a:rPr lang="en-US" sz="5500" b="1" dirty="0"/>
              <a:t>TSP)</a:t>
            </a:r>
            <a:r>
              <a:rPr lang="ar-IQ" sz="5500" b="1" dirty="0"/>
              <a:t>)</a:t>
            </a:r>
          </a:p>
          <a:p>
            <a:r>
              <a:rPr lang="ar-IQ" sz="5500" b="1" dirty="0"/>
              <a:t>الجسيمات التي يتراواح قطرها بين من 0.1 إلى 10 ميكروميترات، و تبقى فترة طويلة معلقة في الهواء. أما معدال ترسبها فهو بطيء انسبيا و يتوقف على الظروف الطبيعية من رطوبة أو ريااح أو حرارة و غيرها . و تعتبر الجسيمات العالقة أإخطرالجسيمات الملوثة للهواء حيث من الممكن أن تصل للرئتين و تستقر هناك.</a:t>
            </a:r>
          </a:p>
          <a:p>
            <a:endParaRPr lang="ar-IQ" sz="5500" b="1" dirty="0"/>
          </a:p>
          <a:p>
            <a:endParaRPr lang="ar-IQ" sz="5500" b="1" dirty="0"/>
          </a:p>
          <a:p>
            <a:r>
              <a:rPr lang="ar-IQ" sz="5500" b="1" dirty="0"/>
              <a:t>3) </a:t>
            </a:r>
            <a:r>
              <a:rPr lang="ar-IQ" sz="5500" b="1" dirty="0">
                <a:solidFill>
                  <a:srgbClr val="FF0000"/>
                </a:solidFill>
              </a:rPr>
              <a:t>الجسيمات العالقة الدقيقة </a:t>
            </a:r>
            <a:r>
              <a:rPr lang="ar-IQ" sz="5500" b="1" dirty="0"/>
              <a:t>و هذه الجسيمات اصغيرة جداا و قطرها أقل من 0.1 ميكروميتر، و من الصعب ترسبها و ) لها حركة عشوائية و قد تتجمع مع بعضها البعض ليزداد حجمها إلى أكثر من 1 ميكروميتر. و يصل عددها في الهواء النقي إلى عدة مئات في السنتيمتر المكعب، أما في الجواء الملوثة فيصل عددها إلى اكثر من 100 ألف في السنتيمتر المكعب. و لا تشكل</a:t>
            </a:r>
          </a:p>
          <a:p>
            <a:r>
              <a:rPr lang="ar-IQ" sz="5500" b="1" dirty="0"/>
              <a:t>هذه الجسيمات إخطراا كبيراا على صحة الانسان، مع أانها تصل إلى الرئتين بسهولة، حيث تستطيع الرئتين انفثها أثناء الزفير.</a:t>
            </a:r>
            <a:endParaRPr lang="ar-IQ" sz="5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ar-IQ" dirty="0"/>
              <a:t>الوقاية من التلوث الهوائي</a:t>
            </a:r>
          </a:p>
        </p:txBody>
      </p:sp>
      <p:sp>
        <p:nvSpPr>
          <p:cNvPr id="3" name="Content Placeholder 2"/>
          <p:cNvSpPr>
            <a:spLocks noGrp="1"/>
          </p:cNvSpPr>
          <p:nvPr>
            <p:ph idx="1"/>
          </p:nvPr>
        </p:nvSpPr>
        <p:spPr>
          <a:xfrm>
            <a:off x="179512" y="764704"/>
            <a:ext cx="8712968" cy="5832648"/>
          </a:xfrm>
        </p:spPr>
        <p:txBody>
          <a:bodyPr>
            <a:normAutofit fontScale="32500" lnSpcReduction="20000"/>
          </a:bodyPr>
          <a:lstStyle/>
          <a:p>
            <a:r>
              <a:rPr lang="ar-IQ" dirty="0"/>
              <a:t>:</a:t>
            </a:r>
            <a:br>
              <a:rPr lang="ar-IQ" sz="6200" dirty="0"/>
            </a:br>
            <a:r>
              <a:rPr lang="ar-IQ" sz="6200" dirty="0"/>
              <a:t>1- إلزام كافة المصانع في(القطاع الخاص والعام) على إقامة وحدات فلترة ومعالجة لمخلافاتها الغازية أو الغبارية أوالصلبة أو السائلة.</a:t>
            </a:r>
          </a:p>
          <a:p>
            <a:br>
              <a:rPr lang="ar-IQ" sz="6200" dirty="0"/>
            </a:br>
            <a:r>
              <a:rPr lang="ar-IQ" sz="6200" dirty="0"/>
              <a:t>2- إستخدام البنزين الخالي من الرصاص والمازوت الخالي من الكبريت.</a:t>
            </a:r>
          </a:p>
          <a:p>
            <a:br>
              <a:rPr lang="ar-IQ" sz="6200" dirty="0"/>
            </a:br>
            <a:r>
              <a:rPr lang="ar-IQ" sz="6200" dirty="0"/>
              <a:t>3- مراقبة كافة وسائل النقل الخاصة والعامة والتأكد من سلامة محركاتها وإحتراق الوقود بشكل سليم.</a:t>
            </a:r>
          </a:p>
          <a:p>
            <a:br>
              <a:rPr lang="ar-IQ" sz="6200" dirty="0"/>
            </a:br>
            <a:r>
              <a:rPr lang="ar-IQ" sz="6200" dirty="0"/>
              <a:t>4- إبعاد كافة المصانع عن المدن وأماكن السكن.</a:t>
            </a:r>
          </a:p>
          <a:p>
            <a:br>
              <a:rPr lang="ar-IQ" sz="6200" dirty="0"/>
            </a:br>
            <a:r>
              <a:rPr lang="ar-IQ" sz="6200" dirty="0"/>
              <a:t>5- معالجة مياه الصرف الصحي بالطرق العلمية الحديثة.</a:t>
            </a:r>
          </a:p>
          <a:p>
            <a:br>
              <a:rPr lang="ar-IQ" sz="6200" dirty="0"/>
            </a:br>
            <a:r>
              <a:rPr lang="ar-IQ" sz="6200" dirty="0"/>
              <a:t>6- إستخدام الطاقة النظيفة بديلا عن الوقود الإحفوري ( الفحم والمازوت..).</a:t>
            </a:r>
          </a:p>
          <a:p>
            <a:br>
              <a:rPr lang="ar-IQ" sz="6200" dirty="0"/>
            </a:br>
            <a:r>
              <a:rPr lang="ar-IQ" sz="6200" dirty="0"/>
              <a:t>7- إستخدام المبيدات والأسمدة ذات المصدر العضوي وليس الكيميائي.</a:t>
            </a:r>
          </a:p>
          <a:p>
            <a:br>
              <a:rPr lang="ar-IQ" sz="6200" dirty="0"/>
            </a:br>
            <a:r>
              <a:rPr lang="ar-IQ" sz="6200" dirty="0"/>
              <a:t>8- مراقبة المصانع والفعاليات الإنتاجية ذات التقنيات القديمة والملوثة وتتطويرها.</a:t>
            </a:r>
          </a:p>
          <a:p>
            <a:br>
              <a:rPr lang="ar-IQ" sz="6200" dirty="0"/>
            </a:br>
            <a:r>
              <a:rPr lang="ar-IQ" sz="6200" dirty="0"/>
              <a:t>9- زيادة المساحات المشجرة داخل المدن والتي يجب أن لا تقل عن 40% من مساحة المدينة، بالإضافة إلى زراعة أحزمه خضراء تحيط بها.</a:t>
            </a:r>
            <a:br>
              <a:rPr lang="ar-IQ" sz="6200" dirty="0"/>
            </a:br>
            <a:r>
              <a:rPr lang="ar-IQ" sz="6200" dirty="0"/>
              <a:t>10- عدم إعطاء أي ترخيص صناعي جديد لايتقيد بشروط الحفاظ على سلامة صحة الإنسان والبيئة.</a:t>
            </a:r>
            <a:br>
              <a:rPr lang="ar-IQ" sz="6200" dirty="0"/>
            </a:br>
            <a:endParaRPr lang="ar-IQ" sz="5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2034"/>
          </a:xfrm>
        </p:spPr>
        <p:txBody>
          <a:bodyPr>
            <a:normAutofit fontScale="90000"/>
          </a:bodyPr>
          <a:lstStyle/>
          <a:p>
            <a:endParaRPr lang="ar-IQ" dirty="0"/>
          </a:p>
        </p:txBody>
      </p:sp>
      <p:sp>
        <p:nvSpPr>
          <p:cNvPr id="3" name="Content Placeholder 2"/>
          <p:cNvSpPr>
            <a:spLocks noGrp="1"/>
          </p:cNvSpPr>
          <p:nvPr>
            <p:ph idx="1"/>
          </p:nvPr>
        </p:nvSpPr>
        <p:spPr>
          <a:xfrm>
            <a:off x="179512" y="548680"/>
            <a:ext cx="8964488" cy="5976664"/>
          </a:xfrm>
        </p:spPr>
        <p:txBody>
          <a:bodyPr>
            <a:normAutofit fontScale="85000" lnSpcReduction="20000"/>
          </a:bodyPr>
          <a:lstStyle/>
          <a:p>
            <a:r>
              <a:rPr lang="ar-IQ" dirty="0"/>
              <a:t>تعتمد درجة التلوث الهوائي في المناطق الحضرية على: الأحوال الجوية. أن سرعة الرياح</a:t>
            </a:r>
            <a:r>
              <a:rPr lang="ar-IQ" sz="3400" dirty="0"/>
              <a:t> واتجاهها والعوامل الجغرافية الأخرى تساعد على التخفيف من حدة التلوث الهوائي عن طريق تشتيته والتخفيف من تركيزه. </a:t>
            </a:r>
          </a:p>
          <a:p>
            <a:endParaRPr lang="ar-IQ" sz="3400" dirty="0"/>
          </a:p>
          <a:p>
            <a:r>
              <a:rPr lang="ar-IQ" sz="3400" dirty="0"/>
              <a:t>وأحيانا تكون الأحوال الجوية سبب في تفاقم مشكلة التلوث،</a:t>
            </a:r>
          </a:p>
          <a:p>
            <a:r>
              <a:rPr lang="ar-IQ" sz="3400" dirty="0"/>
              <a:t>وتعرف هذه الأحوال الجوية </a:t>
            </a:r>
            <a:r>
              <a:rPr lang="ar-IQ" sz="3400" dirty="0">
                <a:solidFill>
                  <a:srgbClr val="FF0000"/>
                </a:solidFill>
              </a:rPr>
              <a:t>بالانعكاس الهوائي</a:t>
            </a:r>
            <a:r>
              <a:rPr lang="ar-IQ" sz="3400" dirty="0"/>
              <a:t>.</a:t>
            </a:r>
          </a:p>
          <a:p>
            <a:r>
              <a:rPr lang="ar-IQ" sz="3400" dirty="0"/>
              <a:t> يحدث الانعكاس الهوائي عندما تقوم طبقة الهواء البارد العليا بعرقلة الصعود الطبيعي لطبقة الهواء الدافئة السفلى مما يتسبب في التقليل من قدرة الهواء على التحرك وتشتيت الملوثات .وكثيرا ما تحدث هذه الظاهرة في المناطق الحضرية المحاطة بالجبال, حيث تشكل الجبال حاجزا طبيعيا يمنع تحرك الهواء. آمل الحال في مدينة</a:t>
            </a:r>
          </a:p>
          <a:p>
            <a:r>
              <a:rPr lang="ar-IQ" sz="3400" dirty="0"/>
              <a:t>لوس أنجلوس التي تعتبر ملائمة جدا لظاهرة الضبخنة بسبب موقعها الجغرافي، إذ يحيطها من الشرق سلسلة جبال تعمل على حجز الهواء القادم من المحيط، هذا بالإضافة إلى جوها المشمس</a:t>
            </a:r>
          </a:p>
          <a:p>
            <a:r>
              <a:rPr lang="ar-IQ" sz="3400" dirty="0"/>
              <a:t>وكذلك تنشط فيها حركة سير كثيفة ومصانع عديدة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ar-IQ" dirty="0"/>
              <a:t>المطر الحمضي</a:t>
            </a:r>
          </a:p>
        </p:txBody>
      </p:sp>
      <p:sp>
        <p:nvSpPr>
          <p:cNvPr id="3" name="Content Placeholder 2"/>
          <p:cNvSpPr>
            <a:spLocks noGrp="1"/>
          </p:cNvSpPr>
          <p:nvPr>
            <p:ph idx="1"/>
          </p:nvPr>
        </p:nvSpPr>
        <p:spPr>
          <a:xfrm>
            <a:off x="179512" y="1052736"/>
            <a:ext cx="8640960" cy="5472608"/>
          </a:xfrm>
        </p:spPr>
        <p:txBody>
          <a:bodyPr/>
          <a:lstStyle/>
          <a:p>
            <a:r>
              <a:rPr lang="ar-IQ" dirty="0"/>
              <a:t>المطر بطبيعته حامضي نتيجة تفاعل بخار الماء مع مكونات الهواء الطبيعية مثل النيتروجين وثاني أكسيد الكربون.</a:t>
            </a:r>
          </a:p>
          <a:p>
            <a:endParaRPr lang="ar-IQ" dirty="0"/>
          </a:p>
          <a:p>
            <a:r>
              <a:rPr lang="ar-IQ" dirty="0"/>
              <a:t>لكن احيانا يعمل وجود ثاني أكسيد الكبريت وأكاسيد النيتروجين في الجو على رفع</a:t>
            </a:r>
          </a:p>
          <a:p>
            <a:r>
              <a:rPr lang="ar-IQ" dirty="0"/>
              <a:t>درجة حموضة مياه الأمطار، الثلوج، البرد، أو الضباب. تأتي هذه الغازات إلى الجو إما من</a:t>
            </a:r>
          </a:p>
          <a:p>
            <a:r>
              <a:rPr lang="ar-IQ" dirty="0"/>
              <a:t>مصادر طبيعية مثل البراكين أو رذاذ البحار أو من مصادر اصطناعية .</a:t>
            </a:r>
          </a:p>
          <a:p>
            <a:endParaRPr lang="ar-IQ" dirty="0"/>
          </a:p>
          <a:p>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792088"/>
          </a:xfrm>
        </p:spPr>
        <p:txBody>
          <a:bodyPr>
            <a:normAutofit/>
          </a:bodyPr>
          <a:lstStyle/>
          <a:p>
            <a:r>
              <a:rPr lang="ar-IQ" dirty="0"/>
              <a:t>المطر الحامضي</a:t>
            </a:r>
          </a:p>
        </p:txBody>
      </p:sp>
      <p:pic>
        <p:nvPicPr>
          <p:cNvPr id="1026" name="Picture 2"/>
          <p:cNvPicPr>
            <a:picLocks noGrp="1" noChangeAspect="1" noChangeArrowheads="1"/>
          </p:cNvPicPr>
          <p:nvPr>
            <p:ph idx="1"/>
          </p:nvPr>
        </p:nvPicPr>
        <p:blipFill>
          <a:blip r:embed="rId2" cstate="print"/>
          <a:srcRect/>
          <a:stretch>
            <a:fillRect/>
          </a:stretch>
        </p:blipFill>
        <p:spPr bwMode="auto">
          <a:xfrm>
            <a:off x="690562" y="1258887"/>
            <a:ext cx="7762875" cy="47720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r>
              <a:rPr lang="ar-IQ" dirty="0"/>
              <a:t>اضرار المطر الحامضي </a:t>
            </a:r>
          </a:p>
        </p:txBody>
      </p:sp>
      <p:sp>
        <p:nvSpPr>
          <p:cNvPr id="3" name="Content Placeholder 2"/>
          <p:cNvSpPr>
            <a:spLocks noGrp="1"/>
          </p:cNvSpPr>
          <p:nvPr>
            <p:ph idx="1"/>
          </p:nvPr>
        </p:nvSpPr>
        <p:spPr>
          <a:xfrm>
            <a:off x="323528" y="620688"/>
            <a:ext cx="8640960" cy="6048672"/>
          </a:xfrm>
        </p:spPr>
        <p:txBody>
          <a:bodyPr>
            <a:normAutofit fontScale="70000" lnSpcReduction="20000"/>
          </a:bodyPr>
          <a:lstStyle/>
          <a:p>
            <a:r>
              <a:rPr lang="ar-IQ" dirty="0">
                <a:solidFill>
                  <a:srgbClr val="FF0000"/>
                </a:solidFill>
              </a:rPr>
              <a:t>-1إ</a:t>
            </a:r>
            <a:r>
              <a:rPr lang="ar-IQ" dirty="0"/>
              <a:t>لى تفتيت الصخور وخاصة في التربة الجرانيتية، كذلك تؤدي الأمطار الحمضية إلى</a:t>
            </a:r>
          </a:p>
          <a:p>
            <a:r>
              <a:rPr lang="ar-IQ" dirty="0"/>
              <a:t>زيادة الحموضة في مياه البحيرات وبالتالي قد تسبب في عدم صلاحيتها للأسماك والكائنات</a:t>
            </a:r>
          </a:p>
          <a:p>
            <a:r>
              <a:rPr lang="ar-IQ" dirty="0"/>
              <a:t>الدقيقة .</a:t>
            </a:r>
          </a:p>
          <a:p>
            <a:endParaRPr lang="ar-IQ" dirty="0"/>
          </a:p>
          <a:p>
            <a:r>
              <a:rPr lang="ar-IQ" dirty="0">
                <a:solidFill>
                  <a:srgbClr val="FF0000"/>
                </a:solidFill>
              </a:rPr>
              <a:t>2</a:t>
            </a:r>
            <a:r>
              <a:rPr lang="ar-IQ" dirty="0"/>
              <a:t> تعمل على إذابة بعض المعادن أو الفلزات الهامة للنبات وتبعدها عن جذور النبات ومن .</a:t>
            </a:r>
          </a:p>
          <a:p>
            <a:r>
              <a:rPr lang="ar-IQ" dirty="0"/>
              <a:t>أمثلة ذلك الكالسيوم والبوتاسيوم والمغنيسيوم التي يحملها مياه الأمطار الحمضية بعيداً عن جذورالنباتات إلى المياه الجوفية وبذلك تقل جودة المحاصيل الزراعية، لذلك فإن الكثير من النباتات لمتستطع العيش مع الأمطار الحمضية فذبلت وماتت وهو بالتالي يؤدي إلى فقدان المحاصيل الزراعية والأخشاب من الغابات .</a:t>
            </a:r>
          </a:p>
          <a:p>
            <a:endParaRPr lang="ar-IQ" dirty="0"/>
          </a:p>
          <a:p>
            <a:r>
              <a:rPr lang="ar-IQ" dirty="0">
                <a:solidFill>
                  <a:srgbClr val="FF0000"/>
                </a:solidFill>
              </a:rPr>
              <a:t>3</a:t>
            </a:r>
            <a:r>
              <a:rPr lang="ar-IQ" dirty="0"/>
              <a:t> تآكل الأحجار الجيرية فقد لوحظ مثلا تأكل أو تفتت بعض أحجار برج لندن وكنيسة .</a:t>
            </a:r>
          </a:p>
          <a:p>
            <a:r>
              <a:rPr lang="ar-IQ" dirty="0"/>
              <a:t>لودستمتستر. فقد بلغ عمق التآكل بضع سنتميترات نتيجة التفاعل بين غاز ثاني أكسيد الكبريت</a:t>
            </a:r>
          </a:p>
          <a:p>
            <a:r>
              <a:rPr lang="ar-IQ" dirty="0"/>
              <a:t>والأمطار التي تسقط على المدن من حين لآخر. كذلك شوهد أثر الأمطار الحمضية أو الترسيب الحمضي على الأكروديوليس في اليونان والكلولوسيم في إيطاليا وتاج محل في الهند وأبو الهول في مصر.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ar-IQ" dirty="0"/>
              <a:t>جودة الهواء المنزلي</a:t>
            </a:r>
          </a:p>
        </p:txBody>
      </p:sp>
      <p:sp>
        <p:nvSpPr>
          <p:cNvPr id="3" name="Content Placeholder 2"/>
          <p:cNvSpPr>
            <a:spLocks noGrp="1"/>
          </p:cNvSpPr>
          <p:nvPr>
            <p:ph idx="1"/>
          </p:nvPr>
        </p:nvSpPr>
        <p:spPr>
          <a:xfrm>
            <a:off x="251520" y="1268760"/>
            <a:ext cx="8568952" cy="5589240"/>
          </a:xfrm>
        </p:spPr>
        <p:txBody>
          <a:bodyPr>
            <a:normAutofit lnSpcReduction="10000"/>
          </a:bodyPr>
          <a:lstStyle/>
          <a:p>
            <a:r>
              <a:rPr lang="ar-IQ" dirty="0"/>
              <a:t>بعدالثورة  الصناعية ونتيجة للتطور المستمر، تغير نظام حياة الناس فاصبحت معظم أعمالهم تتم</a:t>
            </a:r>
          </a:p>
          <a:p>
            <a:r>
              <a:rPr lang="ar-IQ" dirty="0"/>
              <a:t>–80-90% من وقتهم  في مكاتب او  داخل مباني مغلقة. من وقتهم، والكثير يعملون ويأكلون وينامون </a:t>
            </a:r>
          </a:p>
          <a:p>
            <a:r>
              <a:rPr lang="ar-IQ" dirty="0"/>
              <a:t>ويشربون داخل هذه المباني التي يكون دورة الهواء مغلقاً وهذا ما جعل من قضية تلوث الهواء الداخلي أخطر من التلوث الخارجي .ومنذ السبعينات بدأ الضوء يتسلط على تلوث الهواء الداخلي</a:t>
            </a:r>
          </a:p>
          <a:p>
            <a:r>
              <a:rPr lang="ar-IQ" dirty="0"/>
              <a:t>ومن أهم مصادر تلوث الهواء الداخلي تدخين السجائر والأبخرة الناتجة من المفروشات أو مواد</a:t>
            </a:r>
          </a:p>
          <a:p>
            <a:r>
              <a:rPr lang="ar-IQ" dirty="0"/>
              <a:t>الدهانات وفي مجتمعنا البخور الذي يستخدم بكثرة داخل المباني</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6"/>
            <a:ext cx="8229600" cy="562075"/>
          </a:xfrm>
        </p:spPr>
        <p:txBody>
          <a:bodyPr>
            <a:normAutofit fontScale="90000"/>
          </a:bodyPr>
          <a:lstStyle/>
          <a:p>
            <a:r>
              <a:rPr lang="ar-IQ" dirty="0"/>
              <a:t>الدقائقيات</a:t>
            </a:r>
            <a:r>
              <a:rPr lang="en-US" b="1" dirty="0"/>
              <a:t> Particulates</a:t>
            </a:r>
            <a:endParaRPr lang="ar-IQ"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23528" y="1052736"/>
            <a:ext cx="8496944" cy="5400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FD18F-24C4-A1F8-EFC8-E6696430C338}"/>
              </a:ext>
            </a:extLst>
          </p:cNvPr>
          <p:cNvSpPr>
            <a:spLocks noGrp="1"/>
          </p:cNvSpPr>
          <p:nvPr>
            <p:ph type="title"/>
          </p:nvPr>
        </p:nvSpPr>
        <p:spPr>
          <a:xfrm>
            <a:off x="611560" y="-243408"/>
            <a:ext cx="8229600" cy="5801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1295D70-90D4-E413-3BBE-F80E43391A7B}"/>
              </a:ext>
            </a:extLst>
          </p:cNvPr>
          <p:cNvSpPr>
            <a:spLocks noGrp="1"/>
          </p:cNvSpPr>
          <p:nvPr>
            <p:ph idx="1"/>
          </p:nvPr>
        </p:nvSpPr>
        <p:spPr>
          <a:xfrm>
            <a:off x="107504" y="534690"/>
            <a:ext cx="8856984" cy="6148660"/>
          </a:xfrm>
        </p:spPr>
        <p:txBody>
          <a:bodyPr>
            <a:normAutofit fontScale="77500" lnSpcReduction="20000"/>
          </a:bodyPr>
          <a:lstStyle/>
          <a:p>
            <a:r>
              <a:rPr lang="ar-IQ" dirty="0"/>
              <a:t>أهم المجاميع الرئيسية للدقائقيات في الهواء هي: </a:t>
            </a:r>
          </a:p>
          <a:p>
            <a:r>
              <a:rPr lang="ar-IQ" dirty="0"/>
              <a:t>                                                     </a:t>
            </a:r>
            <a:br>
              <a:rPr lang="ar-IQ" dirty="0"/>
            </a:br>
            <a:r>
              <a:rPr lang="ar-IQ" dirty="0"/>
              <a:t> -</a:t>
            </a:r>
            <a:r>
              <a:rPr lang="ar-IQ" dirty="0">
                <a:solidFill>
                  <a:srgbClr val="7030A0"/>
                </a:solidFill>
              </a:rPr>
              <a:t>1الرمال(   (</a:t>
            </a:r>
            <a:r>
              <a:rPr lang="en-US" dirty="0">
                <a:solidFill>
                  <a:srgbClr val="7030A0"/>
                </a:solidFill>
              </a:rPr>
              <a:t>Grit</a:t>
            </a:r>
            <a:br>
              <a:rPr lang="en-US" dirty="0"/>
            </a:br>
            <a:r>
              <a:rPr lang="ar-IQ" dirty="0"/>
              <a:t>هي الدقائق الصلبة العالقة في الهواء والتي يزيد قطرها عن 500 ميكرون</a:t>
            </a:r>
          </a:p>
          <a:p>
            <a:r>
              <a:rPr lang="ar-IQ" dirty="0">
                <a:solidFill>
                  <a:srgbClr val="7030A0"/>
                </a:solidFill>
              </a:rPr>
              <a:t>-2الغبار الطبيعي</a:t>
            </a:r>
            <a:r>
              <a:rPr lang="ar-IQ" dirty="0"/>
              <a:t>    </a:t>
            </a:r>
            <a:r>
              <a:rPr lang="en-US" dirty="0"/>
              <a:t> </a:t>
            </a:r>
            <a:r>
              <a:rPr lang="ar-IQ" dirty="0"/>
              <a:t>   </a:t>
            </a:r>
            <a:r>
              <a:rPr lang="en-US" dirty="0">
                <a:solidFill>
                  <a:srgbClr val="7030A0"/>
                </a:solidFill>
              </a:rPr>
              <a:t>Natural Dust</a:t>
            </a:r>
            <a:br>
              <a:rPr lang="en-US" dirty="0"/>
            </a:br>
            <a:endParaRPr lang="en-US" dirty="0"/>
          </a:p>
          <a:p>
            <a:r>
              <a:rPr lang="ar-IQ" dirty="0"/>
              <a:t>هي الدقائق الصلبة في الهواء والتي يتراوح قطرها بين 24- 200 ميكرون. وهي من أكثر أنواع الدقائقيات في الهواء شيوعا" وانتشارا" ، ومصدرها طبيعي ، وهو من طبقات القشرة الأرضية المخلخلة والمعرضة إلى تيارات الهواء ، حيث تتطاير حال توفير الظروف المناخية الملائمة ، وتساهم عمليات إزالة الغطاء الخضري مثل قطع الأشجار ورعي الحيوانات الجائر ، فضلا" عن حركة السيارات ووسائط النقل الأخرى في الطرق غير المعبدة في توفير مزيد من المساحات من القشرة الأرضية المعرضة لتطاير دقائقها مع الرياح</a:t>
            </a:r>
            <a:r>
              <a:rPr lang="en-US" dirty="0"/>
              <a:t>.</a:t>
            </a:r>
            <a:r>
              <a:rPr lang="ar-IQ" dirty="0"/>
              <a:t>                                                                             .</a:t>
            </a:r>
            <a:br>
              <a:rPr lang="ar-IQ" dirty="0"/>
            </a:br>
            <a:r>
              <a:rPr lang="ar-IQ" dirty="0"/>
              <a:t> </a:t>
            </a:r>
            <a:r>
              <a:rPr lang="ar-IQ" dirty="0">
                <a:solidFill>
                  <a:srgbClr val="7030A0"/>
                </a:solidFill>
              </a:rPr>
              <a:t>-3الدخان </a:t>
            </a:r>
            <a:r>
              <a:rPr lang="en-US" dirty="0">
                <a:solidFill>
                  <a:srgbClr val="7030A0"/>
                </a:solidFill>
              </a:rPr>
              <a:t>Smoke</a:t>
            </a:r>
            <a:br>
              <a:rPr lang="en-US" dirty="0"/>
            </a:br>
            <a:r>
              <a:rPr lang="ar-IQ" dirty="0"/>
              <a:t>هو عبارة عن المواد الدقيقة الناتجة من عمليات الحرق المختلفة والتي تطلق دقائق لا يزيد قطرها عن 4 ميكرون ويشكل الكربون غالبيتها العظمى </a:t>
            </a:r>
            <a:r>
              <a:rPr lang="en-US" dirty="0"/>
              <a:t>.</a:t>
            </a:r>
            <a:r>
              <a:rPr lang="ar-IQ" dirty="0"/>
              <a:t>                     .</a:t>
            </a:r>
            <a:br>
              <a:rPr lang="ar-IQ" dirty="0"/>
            </a:br>
            <a:r>
              <a:rPr lang="ar-IQ" dirty="0"/>
              <a:t> -</a:t>
            </a:r>
            <a:endParaRPr lang="en-US" dirty="0"/>
          </a:p>
        </p:txBody>
      </p:sp>
    </p:spTree>
    <p:extLst>
      <p:ext uri="{BB962C8B-B14F-4D97-AF65-F5344CB8AC3E}">
        <p14:creationId xmlns:p14="http://schemas.microsoft.com/office/powerpoint/2010/main" val="3881157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60026-52A7-7A19-A42E-2CC8E3CE0ABF}"/>
              </a:ext>
            </a:extLst>
          </p:cNvPr>
          <p:cNvSpPr>
            <a:spLocks noGrp="1"/>
          </p:cNvSpPr>
          <p:nvPr>
            <p:ph type="title"/>
          </p:nvPr>
        </p:nvSpPr>
        <p:spPr>
          <a:xfrm flipV="1">
            <a:off x="457200" y="228919"/>
            <a:ext cx="8229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88E1250-5D08-6AB0-78CB-97BF0A4F4ED1}"/>
              </a:ext>
            </a:extLst>
          </p:cNvPr>
          <p:cNvSpPr>
            <a:spLocks noGrp="1"/>
          </p:cNvSpPr>
          <p:nvPr>
            <p:ph idx="1"/>
          </p:nvPr>
        </p:nvSpPr>
        <p:spPr>
          <a:xfrm>
            <a:off x="179512" y="320357"/>
            <a:ext cx="8784976" cy="6263003"/>
          </a:xfrm>
        </p:spPr>
        <p:txBody>
          <a:bodyPr/>
          <a:lstStyle/>
          <a:p>
            <a:r>
              <a:rPr lang="ar-IQ" dirty="0"/>
              <a:t>4الهباء الجوي                                       </a:t>
            </a:r>
            <a:r>
              <a:rPr lang="en-US" dirty="0"/>
              <a:t>Aerosol</a:t>
            </a:r>
            <a:br>
              <a:rPr lang="en-US" dirty="0"/>
            </a:br>
            <a:r>
              <a:rPr lang="ar-IQ" dirty="0"/>
              <a:t>هي الدقائقيات الصلبة أو السائلة العالقة في الهواء والتي يقل قطرها بصورة عامة عن الميكرون الواحد.</a:t>
            </a:r>
          </a:p>
          <a:p>
            <a:r>
              <a:rPr lang="ar-IQ" dirty="0"/>
              <a:t> -5الضباب </a:t>
            </a:r>
            <a:r>
              <a:rPr lang="en-US" dirty="0"/>
              <a:t>Mist </a:t>
            </a:r>
            <a:br>
              <a:rPr lang="en-US" dirty="0"/>
            </a:br>
            <a:r>
              <a:rPr lang="ar-IQ" dirty="0"/>
              <a:t>يشمل الضباب كلا" من القطيرات السائلة والعالقة في الهواء التي تصل أقطاره إلى 100 ميكرون أحيانا" ، إما الدقائقيات التي تزيد أقطارها عن 100 ميكرون فتدعى            (</a:t>
            </a:r>
            <a:r>
              <a:rPr lang="en-US" dirty="0"/>
              <a:t>Fog)</a:t>
            </a:r>
            <a:br>
              <a:rPr lang="en-US" dirty="0"/>
            </a:br>
            <a:r>
              <a:rPr lang="en-US" dirty="0"/>
              <a:t> -6</a:t>
            </a:r>
            <a:r>
              <a:rPr lang="ar-IQ" dirty="0"/>
              <a:t>السخام </a:t>
            </a:r>
            <a:r>
              <a:rPr lang="en-US" dirty="0"/>
              <a:t>Soot </a:t>
            </a:r>
            <a:br>
              <a:rPr lang="en-US" dirty="0"/>
            </a:br>
            <a:r>
              <a:rPr lang="ar-IQ" dirty="0"/>
              <a:t>يتمثل بجزيئات الكربون المتناهية الدقة والتي تتجمع بصورة سلاسل طويلة.</a:t>
            </a:r>
          </a:p>
          <a:p>
            <a:endParaRPr lang="en-US" dirty="0"/>
          </a:p>
        </p:txBody>
      </p:sp>
    </p:spTree>
    <p:extLst>
      <p:ext uri="{BB962C8B-B14F-4D97-AF65-F5344CB8AC3E}">
        <p14:creationId xmlns:p14="http://schemas.microsoft.com/office/powerpoint/2010/main" val="2088744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1830</Words>
  <Application>Microsoft Office PowerPoint</Application>
  <PresentationFormat>On-screen Show (4:3)</PresentationFormat>
  <Paragraphs>83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تلوث المدن</vt:lpstr>
      <vt:lpstr>PowerPoint Presentation</vt:lpstr>
      <vt:lpstr>المطر الحمضي</vt:lpstr>
      <vt:lpstr>المطر الحامضي</vt:lpstr>
      <vt:lpstr>اضرار المطر الحامضي </vt:lpstr>
      <vt:lpstr>جودة الهواء المنزلي</vt:lpstr>
      <vt:lpstr>الدقائقيات Particulates</vt:lpstr>
      <vt:lpstr>PowerPoint Presentation</vt:lpstr>
      <vt:lpstr>PowerPoint Presentation</vt:lpstr>
      <vt:lpstr>PowerPoint Presentation</vt:lpstr>
      <vt:lpstr>PowerPoint Presentation</vt:lpstr>
      <vt:lpstr>PowerPoint Presentation</vt:lpstr>
      <vt:lpstr>الوقاية من التلوث الهوائي</vt:lpstr>
    </vt:vector>
  </TitlesOfParts>
  <Company>By DR.Ahmed Saker 2o1O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تلوث المدن</dc:title>
  <dc:creator>dell</dc:creator>
  <cp:lastModifiedBy>Hussien Craft44</cp:lastModifiedBy>
  <cp:revision>6</cp:revision>
  <dcterms:created xsi:type="dcterms:W3CDTF">2020-06-16T05:54:50Z</dcterms:created>
  <dcterms:modified xsi:type="dcterms:W3CDTF">2024-10-08T17:54:21Z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2023-04-29T05:24:06Z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56f29da9-1c43-44ff-b552-be77728dbbad</vt:lpwstr>
  </property>
  <property fmtid="{D5CDD505-2E9C-101B-9397-08002B2CF9AE}" pid="7" name="MSIP_Label_defa4170-0d19-0005-0004-bc88714345d2_ActionId">
    <vt:lpwstr>c85e33af-ac31-42de-ada1-1f548a115a37</vt:lpwstr>
  </property>
  <property fmtid="{D5CDD505-2E9C-101B-9397-08002B2CF9AE}" pid="8" name="MSIP_Label_defa4170-0d19-0005-0004-bc88714345d2_ContentBits">
    <vt:lpwstr>0</vt:lpwstr>
  </property>
</Properties>
</file>